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erriweather Bold Italics" panose="020B0604020202020204" charset="0"/>
      <p:regular r:id="rId15"/>
    </p:embeddedFont>
    <p:embeddedFont>
      <p:font typeface="Merriweather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-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openxmlformats.org/officeDocument/2006/relationships/image" Target="../media/image17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8.png"/><Relationship Id="rId18" Type="http://schemas.openxmlformats.org/officeDocument/2006/relationships/image" Target="../media/image17.sv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6.png"/><Relationship Id="rId24" Type="http://schemas.openxmlformats.org/officeDocument/2006/relationships/image" Target="../media/image23.sv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1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827425" y="86415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004405" y="3260155"/>
            <a:ext cx="12062699" cy="453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6"/>
              </a:lnSpc>
            </a:pPr>
            <a:r>
              <a:rPr lang="en-US" sz="646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CE SĂ ALEGI </a:t>
            </a:r>
          </a:p>
          <a:p>
            <a:pPr algn="ctr">
              <a:lnSpc>
                <a:spcPts val="9056"/>
              </a:lnSpc>
            </a:pPr>
            <a:r>
              <a:rPr lang="en-US" sz="646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COLEGIUL ECONOMIC </a:t>
            </a:r>
          </a:p>
          <a:p>
            <a:pPr algn="ctr">
              <a:lnSpc>
                <a:spcPts val="9056"/>
              </a:lnSpc>
            </a:pPr>
            <a:r>
              <a:rPr lang="en-US" sz="646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„FRANCESCO SAVERIO NITTI” </a:t>
            </a:r>
          </a:p>
          <a:p>
            <a:pPr algn="ctr">
              <a:lnSpc>
                <a:spcPts val="9056"/>
              </a:lnSpc>
              <a:spcBef>
                <a:spcPct val="0"/>
              </a:spcBef>
            </a:pPr>
            <a:r>
              <a:rPr lang="en-US" sz="646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TIMIȘOARA 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9999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5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9999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9999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5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9999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9999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9999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19999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19999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103298" y="1375047"/>
            <a:ext cx="15686633" cy="780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endParaRPr dirty="0"/>
          </a:p>
          <a:p>
            <a:pPr algn="just">
              <a:lnSpc>
                <a:spcPts val="6299"/>
              </a:lnSpc>
            </a:pP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Tradiție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și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reputație</a:t>
            </a: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5599"/>
              </a:lnSpc>
            </a:pP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863595" lvl="1" indent="-431797" algn="just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B91803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este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un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colegiu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cu o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istorie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bogată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, </a:t>
            </a:r>
            <a:r>
              <a:rPr lang="ro-RO" sz="39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care continua tradiția școlii economice din Banat;</a:t>
            </a:r>
            <a:endParaRPr lang="en-US" sz="39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863595" lvl="1" indent="-431797" algn="just">
              <a:lnSpc>
                <a:spcPts val="5599"/>
              </a:lnSpc>
              <a:buFont typeface="Arial"/>
              <a:buChar char="•"/>
            </a:pP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devenit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un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punct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de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reper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în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învățământul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economic din </a:t>
            </a:r>
          </a:p>
          <a:p>
            <a:pPr algn="just">
              <a:lnSpc>
                <a:spcPts val="5599"/>
              </a:lnSpc>
            </a:pP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vestul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țării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;</a:t>
            </a:r>
          </a:p>
          <a:p>
            <a:pPr marL="863595" lvl="1" indent="-431797" algn="just">
              <a:lnSpc>
                <a:spcPts val="5599"/>
              </a:lnSpc>
              <a:buFont typeface="Arial"/>
              <a:buChar char="•"/>
            </a:pP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reputație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solidă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și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numeroși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absolvenți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de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succes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;</a:t>
            </a:r>
          </a:p>
          <a:p>
            <a:pPr marL="863595" lvl="1" indent="-431797" algn="just">
              <a:lnSpc>
                <a:spcPts val="5599"/>
              </a:lnSpc>
              <a:buFont typeface="Arial"/>
              <a:buChar char="•"/>
            </a:pP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este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recunoscut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ca un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liceu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de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renume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și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deține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titlul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de </a:t>
            </a:r>
          </a:p>
          <a:p>
            <a:pPr algn="just">
              <a:lnSpc>
                <a:spcPts val="5599"/>
              </a:lnSpc>
            </a:pP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„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Școală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9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Europeană</a:t>
            </a:r>
            <a:r>
              <a:rPr lang="en-US" sz="39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”.</a:t>
            </a:r>
          </a:p>
          <a:p>
            <a:pPr algn="just">
              <a:lnSpc>
                <a:spcPts val="5599"/>
              </a:lnSpc>
              <a:spcBef>
                <a:spcPct val="0"/>
              </a:spcBef>
            </a:pPr>
            <a:endParaRPr lang="en-US" sz="39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4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8999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9999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7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48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30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27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9999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6000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27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20999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8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114116" y="2465701"/>
            <a:ext cx="15145184" cy="649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Calificări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profesionale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dobândite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liceului</a:t>
            </a: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</a:pP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3200"/>
              </a:lnSpc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DOMENIUL ECONOMIC</a:t>
            </a:r>
          </a:p>
          <a:p>
            <a:pPr algn="just">
              <a:lnSpc>
                <a:spcPts val="4619"/>
              </a:lnSpc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CALIFICAREA:</a:t>
            </a: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COMERCIANT-VÂNZĂTOR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3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XI-a)</a:t>
            </a: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TEHNICIAN ÎN ACTIVITĂȚI ECONOMICE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4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XII-a)</a:t>
            </a:r>
          </a:p>
          <a:p>
            <a:pPr algn="just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  <a:spcBef>
                <a:spcPct val="0"/>
              </a:spcBef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3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6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8999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9999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7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48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30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5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9999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6000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27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20999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8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538255" y="-349685"/>
            <a:ext cx="16328714" cy="11798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19"/>
              </a:lnSpc>
            </a:pPr>
            <a:endParaRPr dirty="0"/>
          </a:p>
          <a:p>
            <a:pPr algn="just">
              <a:lnSpc>
                <a:spcPts val="4619"/>
              </a:lnSpc>
            </a:pPr>
            <a:endParaRPr dirty="0"/>
          </a:p>
          <a:p>
            <a:pPr algn="just">
              <a:lnSpc>
                <a:spcPts val="4619"/>
              </a:lnSpc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DOMENIUL TURISM ȘI ALIMENTAȚIE PUBLICĂ</a:t>
            </a:r>
          </a:p>
          <a:p>
            <a:pPr algn="just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CALIFICAREA:</a:t>
            </a: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LUCRĂTOR HOTELIER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3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XI-a) TEHNICIAN ÎN TURISM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4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XII-a)</a:t>
            </a:r>
          </a:p>
          <a:p>
            <a:pPr algn="l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OSPĂTAR ( CHELNER) VÂNZĂTOR ÎN UNITĂȚI DE ALIMENTAȚIE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3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XI-a) </a:t>
            </a: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ORGANIZATOR BANQUETING(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4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XII-a)</a:t>
            </a:r>
          </a:p>
          <a:p>
            <a:pPr algn="l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712468" lvl="1" indent="-356234" algn="l">
              <a:lnSpc>
                <a:spcPts val="4619"/>
              </a:lnSpc>
              <a:buFont typeface="Arial"/>
              <a:buChar char="•"/>
            </a:pP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BUCĂTAR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3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XI-a) TEHNICIAN ÎN GASTRONOMIE (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nivel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ro-RO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4</a:t>
            </a:r>
            <a:r>
              <a:rPr lang="en-US" sz="32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de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calificare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dobândit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absolvirea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2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clasei</a:t>
            </a:r>
            <a:r>
              <a:rPr lang="en-US" sz="32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a XII-a)</a:t>
            </a:r>
          </a:p>
          <a:p>
            <a:pPr algn="just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619"/>
              </a:lnSpc>
              <a:spcBef>
                <a:spcPct val="0"/>
              </a:spcBef>
            </a:pPr>
            <a:endParaRPr lang="en-US" sz="32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5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5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48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5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36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5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2999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5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30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25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508736" y="971550"/>
            <a:ext cx="14792792" cy="860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 algn="just">
              <a:lnSpc>
                <a:spcPts val="4619"/>
              </a:lnSpc>
              <a:spcBef>
                <a:spcPct val="0"/>
              </a:spcBef>
              <a:buFont typeface="Arial"/>
              <a:buChar char="•"/>
            </a:pPr>
            <a:r>
              <a:rPr lang="en-US" sz="329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Mediile de admitere la „Colegiul Economic Francesco Saverio Nitti”, TIMIȘOARA sunt competitive, indicând un nivel ridicat de pregătire.  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2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 Elevii participă și obțin rezultate la diverse concursuri și olimpiade: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Olimpiada din Aria Curriculară Tehnologii;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Concursul Național de Matematică aplicată „A. Haimovici”;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Concursuri de specialitate.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2960095" y="2251694"/>
            <a:ext cx="11253786" cy="4186121"/>
          </a:xfrm>
          <a:custGeom>
            <a:avLst/>
            <a:gdLst/>
            <a:ahLst/>
            <a:cxnLst/>
            <a:rect l="l" t="t" r="r" b="b"/>
            <a:pathLst>
              <a:path w="11253786" h="4186121">
                <a:moveTo>
                  <a:pt x="0" y="0"/>
                </a:moveTo>
                <a:lnTo>
                  <a:pt x="11253786" y="0"/>
                </a:lnTo>
                <a:lnTo>
                  <a:pt x="11253786" y="4186122"/>
                </a:lnTo>
                <a:lnTo>
                  <a:pt x="0" y="418612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4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0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5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5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5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36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5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32999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5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15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15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114116" y="2996540"/>
            <a:ext cx="14792792" cy="596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99"/>
              </a:lnSpc>
            </a:pP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Rezultate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academice</a:t>
            </a:r>
            <a:r>
              <a:rPr lang="en-US" sz="44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44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bune</a:t>
            </a: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5319"/>
              </a:lnSpc>
            </a:pPr>
            <a:endParaRPr lang="en-US" sz="44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5319"/>
              </a:lnSpc>
            </a:pP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rezultate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constante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și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bune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la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examenul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național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de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bacalaureat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, cu rate de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promovare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</a:t>
            </a:r>
            <a:r>
              <a:rPr lang="en-US" sz="3799" b="1" i="1" dirty="0" err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ridicate</a:t>
            </a: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:</a:t>
            </a:r>
          </a:p>
          <a:p>
            <a:pPr marL="820416" lvl="1" indent="-410208" algn="l">
              <a:lnSpc>
                <a:spcPts val="5319"/>
              </a:lnSpc>
              <a:buFont typeface="Arial"/>
              <a:buChar char="•"/>
            </a:pP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2023 = 94%</a:t>
            </a:r>
          </a:p>
          <a:p>
            <a:pPr marL="820416" lvl="1" indent="-410208" algn="l">
              <a:lnSpc>
                <a:spcPts val="5319"/>
              </a:lnSpc>
              <a:buFont typeface="Arial"/>
              <a:buChar char="•"/>
            </a:pP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2024 =  97,6%. </a:t>
            </a:r>
          </a:p>
          <a:p>
            <a:pPr marL="820416" lvl="1" indent="-410208" algn="just">
              <a:lnSpc>
                <a:spcPts val="5319"/>
              </a:lnSpc>
              <a:spcBef>
                <a:spcPct val="0"/>
              </a:spcBef>
              <a:buFont typeface="Arial"/>
              <a:buChar char="•"/>
            </a:pPr>
            <a:r>
              <a:rPr lang="en-US" sz="3799" b="1" i="1" dirty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2025 = </a:t>
            </a:r>
            <a:r>
              <a:rPr lang="en-US" sz="37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8</a:t>
            </a:r>
            <a:r>
              <a:rPr lang="ro-RO" sz="37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7</a:t>
            </a:r>
            <a:r>
              <a:rPr lang="en-US" sz="37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,</a:t>
            </a:r>
            <a:r>
              <a:rPr lang="ro-RO" sz="37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71</a:t>
            </a:r>
            <a:r>
              <a:rPr lang="en-US" sz="3799" b="1" i="1" dirty="0" smtClean="0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%.</a:t>
            </a:r>
            <a:endParaRPr lang="en-US" sz="37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7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799" b="1" i="1" dirty="0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6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9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31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24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5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30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28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5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5000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5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15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15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473797" y="818468"/>
            <a:ext cx="15809058" cy="863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79"/>
              </a:lnSpc>
            </a:pPr>
            <a:r>
              <a:rPr lang="en-US" sz="369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     Elevii beneficiază de:</a:t>
            </a:r>
          </a:p>
          <a:p>
            <a:pPr algn="just">
              <a:lnSpc>
                <a:spcPts val="4200"/>
              </a:lnSpc>
            </a:pPr>
            <a:endParaRPr lang="en-US" sz="3699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647700" lvl="1" indent="-323850" algn="just">
              <a:lnSpc>
                <a:spcPts val="3060"/>
              </a:lnSpc>
              <a:buFont typeface="Arial"/>
              <a:buChar char="•"/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corelarea pregătirii teoretice cu aspecte practice în laboratoare moderne și specializate;</a:t>
            </a:r>
          </a:p>
          <a:p>
            <a:pPr algn="just">
              <a:lnSpc>
                <a:spcPts val="3060"/>
              </a:lnSpc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647700" lvl="1" indent="-323850" algn="just">
              <a:lnSpc>
                <a:spcPts val="3060"/>
              </a:lnSpc>
              <a:buFont typeface="Arial"/>
              <a:buChar char="•"/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activități extrașcolare diverse, care contribuie la dezvoltarea personală și profesională a elevilor, implicându-i în evenimente culturale, sportive și comunitare;</a:t>
            </a:r>
          </a:p>
          <a:p>
            <a:pPr algn="just">
              <a:lnSpc>
                <a:spcPts val="3060"/>
              </a:lnSpc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647700" lvl="1" indent="-323850" algn="l">
              <a:lnSpc>
                <a:spcPts val="3060"/>
              </a:lnSpc>
              <a:buFont typeface="Arial"/>
              <a:buChar char="•"/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proiecte finanțate prin Programul Operațional Educație și Ocupare (PEO).</a:t>
            </a:r>
          </a:p>
          <a:p>
            <a:pPr algn="l">
              <a:lnSpc>
                <a:spcPts val="4200"/>
              </a:lnSpc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algn="l">
              <a:lnSpc>
                <a:spcPts val="4200"/>
              </a:lnSpc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        Colegiul Economic „Francesco Saverio Nitti” Timișoara este partener în proiecte care vizează creșterea accesului elevilor la stagii de practică și formare profesională:</a:t>
            </a:r>
          </a:p>
          <a:p>
            <a:pPr algn="l">
              <a:lnSpc>
                <a:spcPts val="4200"/>
              </a:lnSpc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  „Adaptarea serviciilor educaționale adresate elevilor și personalului didactic din ÎPT” în parteneriat cu KPMG România;</a:t>
            </a:r>
          </a:p>
          <a:p>
            <a:pPr algn="l">
              <a:lnSpc>
                <a:spcPts val="4200"/>
              </a:lnSpc>
            </a:pPr>
            <a:endParaRPr lang="en-US" sz="3000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„Formare profesională inițială pentru elevi de succes" în parteneriat cu Inspectoratul Școlar Timiș.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5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5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48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15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5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5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5000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15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15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15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15236" y="1730118"/>
            <a:ext cx="15846897" cy="6745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66"/>
              </a:lnSpc>
            </a:pPr>
            <a:r>
              <a:rPr lang="en-US" sz="4047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Oportunități de dezvoltare profesională prin stagii de practică desfășurate la operatori  economici de prestigiu:</a:t>
            </a:r>
          </a:p>
          <a:p>
            <a:pPr algn="l">
              <a:lnSpc>
                <a:spcPts val="5666"/>
              </a:lnSpc>
            </a:pPr>
            <a:endParaRPr lang="en-US" sz="4047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967672" lvl="1" indent="-483836" algn="l">
              <a:lnSpc>
                <a:spcPts val="6274"/>
              </a:lnSpc>
              <a:buFont typeface="Arial"/>
              <a:buChar char="•"/>
            </a:pPr>
            <a:r>
              <a:rPr lang="en-US" sz="4482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Comerț - Auchan, Mega Image, Penny, DM - drogherie market, Kik Textilen, Almira.</a:t>
            </a:r>
          </a:p>
          <a:p>
            <a:pPr algn="l">
              <a:lnSpc>
                <a:spcPts val="6274"/>
              </a:lnSpc>
            </a:pPr>
            <a:endParaRPr lang="en-US" sz="4482" b="1" i="1">
              <a:solidFill>
                <a:srgbClr val="B91803"/>
              </a:solidFill>
              <a:latin typeface="Merriweather Bold Italics"/>
              <a:ea typeface="Merriweather Bold Italics"/>
              <a:cs typeface="Merriweather Bold Italics"/>
              <a:sym typeface="Merriweather Bold Italics"/>
            </a:endParaRPr>
          </a:p>
          <a:p>
            <a:pPr marL="944207" lvl="1" indent="-472104" algn="l">
              <a:lnSpc>
                <a:spcPts val="6122"/>
              </a:lnSpc>
              <a:buFont typeface="Arial"/>
              <a:buChar char="•"/>
            </a:pPr>
            <a:r>
              <a:rPr lang="en-US" sz="4373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Turism și ospitalitate - Restaurant Locanda Del Corso, Balkan Bistro, Hotel Ibis,  Casa del Sole.</a:t>
            </a:r>
          </a:p>
          <a:p>
            <a:pPr marL="873815" lvl="1" indent="-436908" algn="l">
              <a:lnSpc>
                <a:spcPts val="5666"/>
              </a:lnSpc>
              <a:spcBef>
                <a:spcPct val="0"/>
              </a:spcBef>
              <a:buFont typeface="Arial"/>
              <a:buChar char="•"/>
            </a:pPr>
            <a:r>
              <a:rPr lang="en-US" sz="4047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Agenția de turism Ultramarin, Recreation, Alfa Star.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548550">
            <a:off x="-28570" y="3441704"/>
            <a:ext cx="2114540" cy="1940091"/>
          </a:xfrm>
          <a:custGeom>
            <a:avLst/>
            <a:gdLst/>
            <a:ahLst/>
            <a:cxnLst/>
            <a:rect l="l" t="t" r="r" b="b"/>
            <a:pathLst>
              <a:path w="2114540" h="1940091">
                <a:moveTo>
                  <a:pt x="0" y="0"/>
                </a:moveTo>
                <a:lnTo>
                  <a:pt x="2114540" y="0"/>
                </a:lnTo>
                <a:lnTo>
                  <a:pt x="2114540" y="1940091"/>
                </a:lnTo>
                <a:lnTo>
                  <a:pt x="0" y="19400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70265">
            <a:off x="-397645" y="-95733"/>
            <a:ext cx="3742885" cy="3184855"/>
          </a:xfrm>
          <a:custGeom>
            <a:avLst/>
            <a:gdLst/>
            <a:ahLst/>
            <a:cxnLst/>
            <a:rect l="l" t="t" r="r" b="b"/>
            <a:pathLst>
              <a:path w="3742885" h="3184855">
                <a:moveTo>
                  <a:pt x="0" y="0"/>
                </a:moveTo>
                <a:lnTo>
                  <a:pt x="3742885" y="0"/>
                </a:lnTo>
                <a:lnTo>
                  <a:pt x="3742885" y="3184855"/>
                </a:lnTo>
                <a:lnTo>
                  <a:pt x="0" y="31848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91863" y="234581"/>
            <a:ext cx="2996137" cy="2838159"/>
          </a:xfrm>
          <a:custGeom>
            <a:avLst/>
            <a:gdLst/>
            <a:ahLst/>
            <a:cxnLst/>
            <a:rect l="l" t="t" r="r" b="b"/>
            <a:pathLst>
              <a:path w="2996137" h="2838159">
                <a:moveTo>
                  <a:pt x="0" y="0"/>
                </a:moveTo>
                <a:lnTo>
                  <a:pt x="2996137" y="0"/>
                </a:lnTo>
                <a:lnTo>
                  <a:pt x="2996137" y="2838159"/>
                </a:lnTo>
                <a:lnTo>
                  <a:pt x="0" y="28381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2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13129665" y="86184"/>
            <a:ext cx="1935985" cy="2087827"/>
          </a:xfrm>
          <a:custGeom>
            <a:avLst/>
            <a:gdLst/>
            <a:ahLst/>
            <a:cxnLst/>
            <a:rect l="l" t="t" r="r" b="b"/>
            <a:pathLst>
              <a:path w="1935985" h="2087827">
                <a:moveTo>
                  <a:pt x="0" y="0"/>
                </a:moveTo>
                <a:lnTo>
                  <a:pt x="1935984" y="0"/>
                </a:lnTo>
                <a:lnTo>
                  <a:pt x="1935984" y="2087826"/>
                </a:lnTo>
                <a:lnTo>
                  <a:pt x="0" y="20878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9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32562">
            <a:off x="4057237" y="-213383"/>
            <a:ext cx="2823312" cy="2197050"/>
          </a:xfrm>
          <a:custGeom>
            <a:avLst/>
            <a:gdLst/>
            <a:ahLst/>
            <a:cxnLst/>
            <a:rect l="l" t="t" r="r" b="b"/>
            <a:pathLst>
              <a:path w="2823312" h="2197050">
                <a:moveTo>
                  <a:pt x="0" y="0"/>
                </a:moveTo>
                <a:lnTo>
                  <a:pt x="2823312" y="0"/>
                </a:lnTo>
                <a:lnTo>
                  <a:pt x="2823312" y="2197051"/>
                </a:lnTo>
                <a:lnTo>
                  <a:pt x="0" y="21970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53000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63589" y="234581"/>
            <a:ext cx="1951695" cy="2174590"/>
          </a:xfrm>
          <a:custGeom>
            <a:avLst/>
            <a:gdLst/>
            <a:ahLst/>
            <a:cxnLst/>
            <a:rect l="l" t="t" r="r" b="b"/>
            <a:pathLst>
              <a:path w="1951695" h="2174590">
                <a:moveTo>
                  <a:pt x="0" y="0"/>
                </a:moveTo>
                <a:lnTo>
                  <a:pt x="1951695" y="0"/>
                </a:lnTo>
                <a:lnTo>
                  <a:pt x="1951695" y="2174590"/>
                </a:lnTo>
                <a:lnTo>
                  <a:pt x="0" y="21745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1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702611" y="-292535"/>
            <a:ext cx="3648871" cy="2248617"/>
          </a:xfrm>
          <a:custGeom>
            <a:avLst/>
            <a:gdLst/>
            <a:ahLst/>
            <a:cxnLst/>
            <a:rect l="l" t="t" r="r" b="b"/>
            <a:pathLst>
              <a:path w="3648871" h="2248617">
                <a:moveTo>
                  <a:pt x="0" y="0"/>
                </a:moveTo>
                <a:lnTo>
                  <a:pt x="3648872" y="0"/>
                </a:lnTo>
                <a:lnTo>
                  <a:pt x="3648872" y="2248617"/>
                </a:lnTo>
                <a:lnTo>
                  <a:pt x="0" y="2248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6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786291">
            <a:off x="5818343" y="7668119"/>
            <a:ext cx="6049248" cy="4114800"/>
          </a:xfrm>
          <a:custGeom>
            <a:avLst/>
            <a:gdLst/>
            <a:ahLst/>
            <a:cxnLst/>
            <a:rect l="l" t="t" r="r" b="b"/>
            <a:pathLst>
              <a:path w="6049248" h="4114800">
                <a:moveTo>
                  <a:pt x="0" y="0"/>
                </a:moveTo>
                <a:lnTo>
                  <a:pt x="6049247" y="0"/>
                </a:lnTo>
                <a:lnTo>
                  <a:pt x="60492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48000"/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921133" y="3161206"/>
            <a:ext cx="2676335" cy="2926410"/>
          </a:xfrm>
          <a:custGeom>
            <a:avLst/>
            <a:gdLst/>
            <a:ahLst/>
            <a:cxnLst/>
            <a:rect l="l" t="t" r="r" b="b"/>
            <a:pathLst>
              <a:path w="2676335" h="2926410">
                <a:moveTo>
                  <a:pt x="0" y="0"/>
                </a:moveTo>
                <a:lnTo>
                  <a:pt x="2676334" y="0"/>
                </a:lnTo>
                <a:lnTo>
                  <a:pt x="2676334" y="2926410"/>
                </a:lnTo>
                <a:lnTo>
                  <a:pt x="0" y="29264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48000"/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45169">
            <a:off x="94610" y="5409116"/>
            <a:ext cx="1578587" cy="2057400"/>
          </a:xfrm>
          <a:custGeom>
            <a:avLst/>
            <a:gdLst/>
            <a:ahLst/>
            <a:cxnLst/>
            <a:rect l="l" t="t" r="r" b="b"/>
            <a:pathLst>
              <a:path w="1578587" h="2057400">
                <a:moveTo>
                  <a:pt x="0" y="0"/>
                </a:moveTo>
                <a:lnTo>
                  <a:pt x="1578587" y="0"/>
                </a:lnTo>
                <a:lnTo>
                  <a:pt x="157858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47000"/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2115998">
            <a:off x="16130983" y="6056240"/>
            <a:ext cx="1651734" cy="2588188"/>
          </a:xfrm>
          <a:custGeom>
            <a:avLst/>
            <a:gdLst/>
            <a:ahLst/>
            <a:cxnLst/>
            <a:rect l="l" t="t" r="r" b="b"/>
            <a:pathLst>
              <a:path w="1651734" h="2588188">
                <a:moveTo>
                  <a:pt x="0" y="0"/>
                </a:moveTo>
                <a:lnTo>
                  <a:pt x="1651734" y="0"/>
                </a:lnTo>
                <a:lnTo>
                  <a:pt x="1651734" y="2588188"/>
                </a:lnTo>
                <a:lnTo>
                  <a:pt x="0" y="258818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55000"/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7639060"/>
            <a:ext cx="2960095" cy="2647940"/>
          </a:xfrm>
          <a:custGeom>
            <a:avLst/>
            <a:gdLst/>
            <a:ahLst/>
            <a:cxnLst/>
            <a:rect l="l" t="t" r="r" b="b"/>
            <a:pathLst>
              <a:path w="2960095" h="2647940">
                <a:moveTo>
                  <a:pt x="0" y="0"/>
                </a:moveTo>
                <a:lnTo>
                  <a:pt x="2960095" y="0"/>
                </a:lnTo>
                <a:lnTo>
                  <a:pt x="2960095" y="2647940"/>
                </a:lnTo>
                <a:lnTo>
                  <a:pt x="0" y="26479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54000"/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40923" y="8308075"/>
            <a:ext cx="2321210" cy="1900449"/>
          </a:xfrm>
          <a:custGeom>
            <a:avLst/>
            <a:gdLst/>
            <a:ahLst/>
            <a:cxnLst/>
            <a:rect l="l" t="t" r="r" b="b"/>
            <a:pathLst>
              <a:path w="2321210" h="1900449">
                <a:moveTo>
                  <a:pt x="0" y="0"/>
                </a:moveTo>
                <a:lnTo>
                  <a:pt x="2321210" y="0"/>
                </a:lnTo>
                <a:lnTo>
                  <a:pt x="2321210" y="1900450"/>
                </a:lnTo>
                <a:lnTo>
                  <a:pt x="0" y="19004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alphaModFix amt="51000"/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134944" y="7732132"/>
            <a:ext cx="2061025" cy="2576281"/>
          </a:xfrm>
          <a:custGeom>
            <a:avLst/>
            <a:gdLst/>
            <a:ahLst/>
            <a:cxnLst/>
            <a:rect l="l" t="t" r="r" b="b"/>
            <a:pathLst>
              <a:path w="2061025" h="2576281">
                <a:moveTo>
                  <a:pt x="0" y="0"/>
                </a:moveTo>
                <a:lnTo>
                  <a:pt x="2061025" y="0"/>
                </a:lnTo>
                <a:lnTo>
                  <a:pt x="2061025" y="2576281"/>
                </a:lnTo>
                <a:lnTo>
                  <a:pt x="0" y="257628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42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675025" y="8489145"/>
            <a:ext cx="1688764" cy="1538311"/>
          </a:xfrm>
          <a:custGeom>
            <a:avLst/>
            <a:gdLst/>
            <a:ahLst/>
            <a:cxnLst/>
            <a:rect l="l" t="t" r="r" b="b"/>
            <a:pathLst>
              <a:path w="1688764" h="1538311">
                <a:moveTo>
                  <a:pt x="0" y="0"/>
                </a:moveTo>
                <a:lnTo>
                  <a:pt x="1688764" y="0"/>
                </a:lnTo>
                <a:lnTo>
                  <a:pt x="1688764" y="1538310"/>
                </a:lnTo>
                <a:lnTo>
                  <a:pt x="0" y="153831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8000"/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335185" y="3351235"/>
            <a:ext cx="9617631" cy="3660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Dacă ai întrebări, </a:t>
            </a:r>
          </a:p>
          <a:p>
            <a:pPr algn="ctr">
              <a:lnSpc>
                <a:spcPts val="9799"/>
              </a:lnSpc>
            </a:pPr>
            <a:r>
              <a:rPr lang="en-US" sz="699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suntem nerăbdători să 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i="1">
                <a:solidFill>
                  <a:srgbClr val="B91803"/>
                </a:solidFill>
                <a:latin typeface="Merriweather Bold Italics"/>
                <a:ea typeface="Merriweather Bold Italics"/>
                <a:cs typeface="Merriweather Bold Italics"/>
                <a:sym typeface="Merriweather Bold Italics"/>
              </a:rPr>
              <a:t>îți răspundem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490</Words>
  <Application>Microsoft Office PowerPoint</Application>
  <PresentationFormat>Custom</PresentationFormat>
  <Paragraphs>74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Arial</vt:lpstr>
      <vt:lpstr>Merriweather Bold Italics</vt:lpstr>
      <vt:lpstr>Merriweather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Scrapbook Tourism Presentation</dc:title>
  <dc:creator>Lenovo</dc:creator>
  <cp:lastModifiedBy>Lenovo</cp:lastModifiedBy>
  <cp:revision>4</cp:revision>
  <dcterms:created xsi:type="dcterms:W3CDTF">2006-08-16T00:00:00Z</dcterms:created>
  <dcterms:modified xsi:type="dcterms:W3CDTF">2026-04-29T08:35:01Z</dcterms:modified>
  <dc:identifier>DAGoFedYX98</dc:identifier>
</cp:coreProperties>
</file>